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B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830" autoAdjust="0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0BCD3DF6-B470-4BC4-97AF-9CC39B9F8818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0BCD3DF6-B470-4BC4-97AF-9CC39B9F8818}" type="slidenum">
              <a:rPr lang="fr-FR" sz="1400" b="0" strike="noStrike" spc="-1" smtClean="0">
                <a:latin typeface="Times New Roman"/>
              </a:rPr>
              <a:t>1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301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2FEC2C-759E-4556-81E6-9D4FEE43E49E}" type="slidenum">
              <a:rPr lang="fr-FR" sz="1200" b="0" strike="noStrike" spc="-1">
                <a:latin typeface="Times New Roman"/>
              </a:rPr>
              <a:t>5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BF37117-2224-4113-9313-854FC597D87A}" type="slidenum">
              <a:rPr lang="fr-FR" sz="1200" b="0" strike="noStrike" spc="-1">
                <a:latin typeface="Times New Roman"/>
              </a:rPr>
              <a:t>6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4930BA6-CE00-405E-9290-236A44766A96}" type="slidenum">
              <a:rPr lang="fr-FR" sz="1200" b="0" strike="noStrike" spc="-1">
                <a:latin typeface="Times New Roman"/>
              </a:rPr>
              <a:t>7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D6F1386-A8A3-4835-8C13-97F60FEEB7F1}" type="slidenum">
              <a:rPr lang="fr-FR" sz="1200" b="0" strike="noStrike" spc="-1">
                <a:latin typeface="Times New Roman"/>
              </a:rPr>
              <a:t>8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B504DCB-FC13-4B1D-A5F2-E0C5247E9864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80FCA61-FEDE-4D06-8AF8-EEB19FD684AD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077A215-5947-4D53-A13B-CFCEE0317DF3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BB4890B-925A-4C3E-930A-065481D6B7D0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B94D1BD-460D-4B57-9133-7713080690C3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2080413-E0C2-4387-86A5-A703930314C3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893E0A3-513E-4EF7-889E-93AB270B1CCA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4BA1EA3-B109-45CF-8A53-56AFC85649C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96EABE7-1CFA-4DAB-8ACA-12E9C6671E73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BB4D580-8945-4D68-87C2-542288654A7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D2AD1AC-453D-4D7A-836C-D93400EAB122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5BEC06E-4A3B-41B4-83E5-C1FB79296F84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476D1B1-D64C-446E-A7F6-AB51E1772A72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3797290-FB90-43B7-9759-68DD54EF3C12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E47498C-1005-49B1-BC5C-637C83319B2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6401274-7E89-4725-97A1-56557DA3082D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D180CE1-69A2-492A-A735-7FDD060B1E41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4235CEB-D869-4676-A7A1-3619DE636013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6AE4B4A-FE97-4CCE-9F53-76AE908B3729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282A728-DFD4-48A1-9235-0E560ACCBC1E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DBC5C8D-C2A3-41D7-96B1-2AC28E6A6F53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79CE815-CEBC-4886-BA91-D8A05FA12473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B99A3DC-A312-4800-99DD-7865ED5B1EFA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107C154-EE91-4147-8044-6785EA1145A8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7E73DFB-F722-4B29-84AA-9DEEDCEB8E7E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93C8CF6-CA30-48FD-889D-23CB95A4F03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7ABE182-20D6-466A-83E5-EA5B3737158A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83FB28F-2DC3-4335-B2B0-D2F2A81E7036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216392D-9938-4D05-A278-4B93EC18E2F8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E84888A-CFB4-4E59-AB80-A7A22706B780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D819B9A-1318-4BA8-81E7-AA40C69381C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1117E41-A3EE-49D6-8CE8-BEC67587FCEF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8AAC598-CCE1-4EE2-BFEF-E43086FDD0E8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D423974-A12A-47A0-9101-48BBAB7F2801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0BDBD7-C253-438C-87D5-B572AD03C037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188D0D5-49FE-4359-B98A-CC5458D4ACD6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6000" b="0" strike="noStrike" spc="-1">
                <a:solidFill>
                  <a:srgbClr val="000000"/>
                </a:solidFill>
                <a:latin typeface="Calibri Light"/>
              </a:rPr>
              <a:t>Cliquez et modifiez le titre</a:t>
            </a:r>
            <a:endParaRPr lang="fr-F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60705E8-97E2-490E-B6D1-06DFFD574C17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Cliquez et modifiez le titre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0103B7C-E3C7-4AF8-BD6C-AD2F789600B8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fr-FR" sz="1200" b="0" strike="noStrike" spc="-1">
                <a:solidFill>
                  <a:srgbClr val="8B8B8B"/>
                </a:solidFill>
                <a:latin typeface="Calibri"/>
              </a:rPr>
              <a:t>&lt;date/heure&gt;</a:t>
            </a:r>
            <a:endParaRPr lang="fr-FR" sz="12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BD35BF2-9EBC-4022-A8C6-E7E9A48AAC04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tif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10319"/>
          <a:stretch/>
        </p:blipFill>
        <p:spPr>
          <a:xfrm>
            <a:off x="1" y="26376"/>
            <a:ext cx="12192000" cy="6822831"/>
          </a:xfrm>
          <a:prstGeom prst="rect">
            <a:avLst/>
          </a:prstGeom>
        </p:spPr>
      </p:pic>
      <p:sp>
        <p:nvSpPr>
          <p:cNvPr id="129" name="Titre 1"/>
          <p:cNvSpPr/>
          <p:nvPr/>
        </p:nvSpPr>
        <p:spPr>
          <a:xfrm>
            <a:off x="523010" y="2017471"/>
            <a:ext cx="11303640" cy="146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000" b="1" strike="noStrike" spc="-1" dirty="0">
                <a:solidFill>
                  <a:srgbClr val="ED7D31"/>
                </a:solidFill>
                <a:latin typeface="Calibri Light"/>
              </a:rPr>
              <a:t>Signature de la Charte des Humanités en Santé</a:t>
            </a:r>
            <a:endParaRPr lang="fr-FR" sz="4000" b="1" strike="noStrike" spc="-1" dirty="0">
              <a:latin typeface="Arial"/>
            </a:endParaRPr>
          </a:p>
        </p:txBody>
      </p:sp>
      <p:sp>
        <p:nvSpPr>
          <p:cNvPr id="130" name="Rectangle 6"/>
          <p:cNvSpPr/>
          <p:nvPr/>
        </p:nvSpPr>
        <p:spPr>
          <a:xfrm>
            <a:off x="1802410" y="3343576"/>
            <a:ext cx="851976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/>
                <a:ea typeface="Calibri"/>
              </a:rPr>
              <a:t>Faculté de Médecine Lyon-Est &amp; Faculté de Médecine d’Ottawa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132" name="ZoneTexte 2"/>
          <p:cNvSpPr/>
          <p:nvPr/>
        </p:nvSpPr>
        <p:spPr>
          <a:xfrm>
            <a:off x="2989385" y="4095399"/>
            <a:ext cx="5533287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2000" b="0" i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Mercredi 20 septembre 2023</a:t>
            </a:r>
            <a:endParaRPr lang="fr-FR" sz="20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fr-FR" sz="2000" b="0" i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Promotion du Parcours accès spécifique santé (PASS)</a:t>
            </a:r>
            <a:endParaRPr lang="fr-FR" sz="20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300" y="6506308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76"/>
          <a:stretch/>
        </p:blipFill>
        <p:spPr>
          <a:xfrm>
            <a:off x="9060678" y="5250656"/>
            <a:ext cx="1784432" cy="11220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t="13301" r="24715" b="14584"/>
          <a:stretch/>
        </p:blipFill>
        <p:spPr>
          <a:xfrm>
            <a:off x="11047068" y="5560407"/>
            <a:ext cx="791307" cy="7690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4" t="22692" r="25947" b="55385"/>
          <a:stretch/>
        </p:blipFill>
        <p:spPr>
          <a:xfrm>
            <a:off x="103735" y="425580"/>
            <a:ext cx="2286000" cy="15034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0" y="5638654"/>
            <a:ext cx="2699239" cy="6885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3"/>
          <a:stretch/>
        </p:blipFill>
        <p:spPr>
          <a:xfrm>
            <a:off x="9082454" y="351692"/>
            <a:ext cx="3109246" cy="14437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10319"/>
          <a:stretch/>
        </p:blipFill>
        <p:spPr>
          <a:xfrm>
            <a:off x="1" y="26376"/>
            <a:ext cx="12192000" cy="6822831"/>
          </a:xfrm>
          <a:prstGeom prst="rect">
            <a:avLst/>
          </a:prstGeom>
        </p:spPr>
      </p:pic>
      <p:sp>
        <p:nvSpPr>
          <p:cNvPr id="143" name="Rectangle 1"/>
          <p:cNvSpPr/>
          <p:nvPr/>
        </p:nvSpPr>
        <p:spPr>
          <a:xfrm>
            <a:off x="686520" y="924480"/>
            <a:ext cx="10163520" cy="39073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800" b="1" strike="noStrike" spc="-1" dirty="0">
                <a:solidFill>
                  <a:srgbClr val="ED7D3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L’étudiant s’engage à : </a:t>
            </a:r>
            <a:endParaRPr lang="fr-FR" sz="28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None/>
            </a:pPr>
            <a:endParaRPr lang="fr-FR" sz="28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Préserver son indépendance et son libre arbitre.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S’impliquer dans le domaine de la responsabilité sociale.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S’engager dans l’étude des humanités en santé comme dans les sciences.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Reconnaître le rôle fondamental des humanités en santé dans la pratique médicale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300" y="6506308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4" t="22692" r="25947" b="55385"/>
          <a:stretch/>
        </p:blipFill>
        <p:spPr>
          <a:xfrm>
            <a:off x="158261" y="5002823"/>
            <a:ext cx="2286000" cy="15034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76"/>
          <a:stretch/>
        </p:blipFill>
        <p:spPr>
          <a:xfrm>
            <a:off x="8291554" y="5207418"/>
            <a:ext cx="1784432" cy="11220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t="13301" r="24715" b="14584"/>
          <a:stretch/>
        </p:blipFill>
        <p:spPr>
          <a:xfrm>
            <a:off x="10322170" y="5560407"/>
            <a:ext cx="791307" cy="769089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987326" y="1951277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987326" y="2673935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987326" y="3436260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987326" y="4134024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10319"/>
          <a:stretch/>
        </p:blipFill>
        <p:spPr>
          <a:xfrm>
            <a:off x="1" y="26376"/>
            <a:ext cx="12192000" cy="6822831"/>
          </a:xfrm>
          <a:prstGeom prst="rect">
            <a:avLst/>
          </a:prstGeom>
        </p:spPr>
      </p:pic>
      <p:sp>
        <p:nvSpPr>
          <p:cNvPr id="145" name="ZoneTexte 3"/>
          <p:cNvSpPr/>
          <p:nvPr/>
        </p:nvSpPr>
        <p:spPr>
          <a:xfrm>
            <a:off x="911492" y="1002267"/>
            <a:ext cx="5457369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800" b="1" strike="noStrike" spc="-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Intervention du Pr Bernard Jasmin</a:t>
            </a:r>
          </a:p>
          <a:p>
            <a:pPr>
              <a:lnSpc>
                <a:spcPct val="100000"/>
              </a:lnSpc>
              <a:buNone/>
            </a:pPr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Doyen de la Faculté de Médecine d’Ottawa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-300" y="6506308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4" t="22692" r="25947" b="55385"/>
          <a:stretch/>
        </p:blipFill>
        <p:spPr>
          <a:xfrm>
            <a:off x="158261" y="5002823"/>
            <a:ext cx="2286000" cy="15034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76"/>
          <a:stretch/>
        </p:blipFill>
        <p:spPr>
          <a:xfrm>
            <a:off x="8291554" y="5207418"/>
            <a:ext cx="1784432" cy="11220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t="13301" r="24715" b="14584"/>
          <a:stretch/>
        </p:blipFill>
        <p:spPr>
          <a:xfrm>
            <a:off x="10322170" y="5560407"/>
            <a:ext cx="791307" cy="769089"/>
          </a:xfrm>
          <a:prstGeom prst="rect">
            <a:avLst/>
          </a:prstGeom>
        </p:spPr>
      </p:pic>
      <p:pic>
        <p:nvPicPr>
          <p:cNvPr id="11" name="Image 2"/>
          <p:cNvPicPr/>
          <p:nvPr/>
        </p:nvPicPr>
        <p:blipFill>
          <a:blip r:embed="rId6"/>
          <a:stretch/>
        </p:blipFill>
        <p:spPr>
          <a:xfrm>
            <a:off x="5636035" y="2265606"/>
            <a:ext cx="4130640" cy="1770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300" y="6506308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744" t="1036" r="638" b="885"/>
          <a:stretch/>
        </p:blipFill>
        <p:spPr>
          <a:xfrm>
            <a:off x="2016069" y="575896"/>
            <a:ext cx="8159261" cy="57062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300" y="6506308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480" r="549"/>
          <a:stretch/>
        </p:blipFill>
        <p:spPr>
          <a:xfrm>
            <a:off x="2025777" y="553915"/>
            <a:ext cx="8138131" cy="57548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10319"/>
          <a:stretch/>
        </p:blipFill>
        <p:spPr>
          <a:xfrm>
            <a:off x="1" y="26376"/>
            <a:ext cx="12192000" cy="6822831"/>
          </a:xfrm>
          <a:prstGeom prst="rect">
            <a:avLst/>
          </a:prstGeom>
        </p:spPr>
      </p:pic>
      <p:sp>
        <p:nvSpPr>
          <p:cNvPr id="133" name="ZoneTexte 3"/>
          <p:cNvSpPr/>
          <p:nvPr/>
        </p:nvSpPr>
        <p:spPr>
          <a:xfrm>
            <a:off x="942051" y="967153"/>
            <a:ext cx="6663597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800" b="1" strike="noStrike" spc="-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Pourquoi une charte des humanités en santé?</a:t>
            </a:r>
          </a:p>
          <a:p>
            <a:pPr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G. Rode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300" y="6506308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4" t="22692" r="25947" b="55385"/>
          <a:stretch/>
        </p:blipFill>
        <p:spPr>
          <a:xfrm>
            <a:off x="3578348" y="2035063"/>
            <a:ext cx="4203146" cy="2764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76"/>
          <a:stretch/>
        </p:blipFill>
        <p:spPr>
          <a:xfrm>
            <a:off x="8291554" y="5207418"/>
            <a:ext cx="1784432" cy="11220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t="13301" r="24715" b="14584"/>
          <a:stretch/>
        </p:blipFill>
        <p:spPr>
          <a:xfrm>
            <a:off x="10322170" y="5560407"/>
            <a:ext cx="791307" cy="7690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6" y="5640979"/>
            <a:ext cx="2699239" cy="68851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10319"/>
          <a:stretch/>
        </p:blipFill>
        <p:spPr>
          <a:xfrm>
            <a:off x="-300" y="351692"/>
            <a:ext cx="12192000" cy="6822831"/>
          </a:xfrm>
          <a:prstGeom prst="rect">
            <a:avLst/>
          </a:prstGeom>
        </p:spPr>
      </p:pic>
      <p:sp>
        <p:nvSpPr>
          <p:cNvPr id="134" name="Rectangle 1"/>
          <p:cNvSpPr/>
          <p:nvPr/>
        </p:nvSpPr>
        <p:spPr>
          <a:xfrm>
            <a:off x="990540" y="939047"/>
            <a:ext cx="1021032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r-FR" sz="2800" b="1" strike="noStrike" spc="-1" dirty="0">
                <a:solidFill>
                  <a:srgbClr val="ED7D3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Groupe de travail</a:t>
            </a:r>
            <a:endParaRPr lang="fr-FR" sz="2800" b="1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rgbClr val="0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 </a:t>
            </a:r>
            <a:endParaRPr lang="fr-FR" sz="2400" b="1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François </a:t>
            </a:r>
            <a:r>
              <a:rPr lang="fr-FR" sz="2400" b="1" strike="noStrike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Blanchardon</a:t>
            </a:r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, patient association patients France </a:t>
            </a:r>
            <a:r>
              <a:rPr lang="fr-FR" sz="2400" b="0" strike="noStrike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AssoSanté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Ali Chour</a:t>
            </a:r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, interne de pneumologie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Jérôme Etienne</a:t>
            </a:r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, doyen honoraire, Pr de bactériologie virologie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Nicolas </a:t>
            </a:r>
            <a:r>
              <a:rPr lang="fr-FR" sz="2400" b="1" strike="noStrike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Lechopier</a:t>
            </a:r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, MCF SHS philosophe 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Edouard </a:t>
            </a:r>
            <a:r>
              <a:rPr lang="fr-FR" sz="2400" b="1" strike="noStrike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Leaune</a:t>
            </a:r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, praticien hospitalo-universitaire, doctorant en philosophie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Gilles Rode</a:t>
            </a:r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, doyen, Pr de médecine physique et réadaptation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4" t="22692" r="25947" b="55385"/>
          <a:stretch/>
        </p:blipFill>
        <p:spPr>
          <a:xfrm>
            <a:off x="158261" y="5002823"/>
            <a:ext cx="2286000" cy="15034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-300" y="6506308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76"/>
          <a:stretch/>
        </p:blipFill>
        <p:spPr>
          <a:xfrm>
            <a:off x="8291554" y="5207418"/>
            <a:ext cx="1784432" cy="11220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t="13301" r="24715" b="14584"/>
          <a:stretch/>
        </p:blipFill>
        <p:spPr>
          <a:xfrm>
            <a:off x="10322170" y="5560407"/>
            <a:ext cx="791307" cy="7690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10319"/>
          <a:stretch/>
        </p:blipFill>
        <p:spPr>
          <a:xfrm>
            <a:off x="1" y="26376"/>
            <a:ext cx="12192000" cy="6822831"/>
          </a:xfrm>
          <a:prstGeom prst="rect">
            <a:avLst/>
          </a:prstGeom>
        </p:spPr>
      </p:pic>
      <p:sp>
        <p:nvSpPr>
          <p:cNvPr id="135" name="Rectangle 1"/>
          <p:cNvSpPr/>
          <p:nvPr/>
        </p:nvSpPr>
        <p:spPr>
          <a:xfrm>
            <a:off x="520560" y="537480"/>
            <a:ext cx="1093428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r-FR" sz="2800" b="1" strike="noStrike" spc="-1" dirty="0">
                <a:solidFill>
                  <a:srgbClr val="ED7D31"/>
                </a:solidFill>
                <a:latin typeface="Calibri Light" panose="020F0302020204030204" pitchFamily="34" charset="0"/>
                <a:ea typeface="Times New Roman"/>
                <a:cs typeface="Calibri Light" panose="020F0302020204030204" pitchFamily="34" charset="0"/>
              </a:rPr>
              <a:t>Humanités en santé</a:t>
            </a:r>
          </a:p>
          <a:p>
            <a:pPr algn="just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Times New Roman"/>
                <a:cs typeface="Calibri Light" panose="020F0302020204030204" pitchFamily="34" charset="0"/>
              </a:rPr>
              <a:t>N. </a:t>
            </a:r>
            <a:r>
              <a:rPr lang="fr-FR" sz="2400" b="1" strike="noStrike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Times New Roman"/>
                <a:cs typeface="Calibri Light" panose="020F0302020204030204" pitchFamily="34" charset="0"/>
              </a:rPr>
              <a:t>Lechopier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endParaRPr lang="fr-FR" sz="12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Times New Roman"/>
                <a:cs typeface="Calibri Light" panose="020F0302020204030204" pitchFamily="34" charset="0"/>
              </a:rPr>
              <a:t>Les humanités en santé sont un champ interdisciplinaire de la médecine incluant les sciences humaines, les sciences sociales, les arts et leurs applications. Associées à l’enseignement des disciplines fondamentales et cliniques, elles contribuent à promouvoir un nouvel humanisme médical.</a:t>
            </a:r>
            <a:endParaRPr lang="fr-FR" sz="20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Times New Roman"/>
                <a:cs typeface="Calibri Light" panose="020F0302020204030204" pitchFamily="34" charset="0"/>
              </a:rPr>
              <a:t> </a:t>
            </a:r>
            <a:endParaRPr lang="fr-FR" sz="20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Times New Roman"/>
                <a:cs typeface="Calibri Light" panose="020F0302020204030204" pitchFamily="34" charset="0"/>
              </a:rPr>
              <a:t>Ce nouvel humanisme repose sur le respect de la personne humaine, dans toutes ses dimensions, physique, psychologique, sociale, culturelle et spirituelle, en prenant également en compte les évolutions sociétales et environnementales.</a:t>
            </a:r>
            <a:endParaRPr lang="fr-FR" sz="20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20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Times New Roman"/>
                <a:cs typeface="Calibri Light" panose="020F0302020204030204" pitchFamily="34" charset="0"/>
              </a:rPr>
              <a:t> </a:t>
            </a:r>
            <a:endParaRPr lang="fr-FR" sz="20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20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Times New Roman"/>
                <a:cs typeface="Calibri Light" panose="020F0302020204030204" pitchFamily="34" charset="0"/>
              </a:rPr>
              <a:t>Afin de répondre à cet enjeu pour la formation des futurs médecins, la faculté, par la voix de ses enseignants et de ses personnels et les étudiants s’engagent</a:t>
            </a:r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Times New Roman"/>
              </a:rPr>
              <a:t>.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300" y="6506308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4" t="22692" r="25947" b="55385"/>
          <a:stretch/>
        </p:blipFill>
        <p:spPr>
          <a:xfrm>
            <a:off x="158261" y="5002823"/>
            <a:ext cx="2286000" cy="15034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76"/>
          <a:stretch/>
        </p:blipFill>
        <p:spPr>
          <a:xfrm>
            <a:off x="8291554" y="5207418"/>
            <a:ext cx="1784432" cy="11220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t="13301" r="24715" b="14584"/>
          <a:stretch/>
        </p:blipFill>
        <p:spPr>
          <a:xfrm>
            <a:off x="10322170" y="5560407"/>
            <a:ext cx="791307" cy="7690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10319"/>
          <a:stretch/>
        </p:blipFill>
        <p:spPr>
          <a:xfrm>
            <a:off x="1" y="26376"/>
            <a:ext cx="12192000" cy="6822831"/>
          </a:xfrm>
          <a:prstGeom prst="rect">
            <a:avLst/>
          </a:prstGeom>
        </p:spPr>
      </p:pic>
      <p:sp>
        <p:nvSpPr>
          <p:cNvPr id="136" name="Rectangle 1"/>
          <p:cNvSpPr/>
          <p:nvPr/>
        </p:nvSpPr>
        <p:spPr>
          <a:xfrm>
            <a:off x="857008" y="741875"/>
            <a:ext cx="11546280" cy="52307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r-FR" sz="2800" b="1" strike="noStrike" spc="-1" dirty="0">
                <a:solidFill>
                  <a:srgbClr val="ED7D3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La faculté s’engage à </a:t>
            </a:r>
            <a:r>
              <a:rPr lang="fr-FR" sz="2800" b="1" spc="-1" dirty="0">
                <a:solidFill>
                  <a:srgbClr val="ED7D3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:</a:t>
            </a:r>
            <a:endParaRPr lang="fr-FR" sz="28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fr-FR" sz="20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N. </a:t>
            </a:r>
            <a:r>
              <a:rPr lang="fr-FR" sz="2000" b="1" strike="noStrike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Lechopier</a:t>
            </a:r>
            <a:endParaRPr lang="fr-FR" sz="20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fr-FR" sz="18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 </a:t>
            </a:r>
            <a:endParaRPr lang="fr-FR" sz="18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Promouvoir l’enseignement des humanités en santé tout au long 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du cursus des études médicales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Promouvoir l’approche interdisciplinaire comme dimension des humanités en santé 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Promouvoir la recherche dans les domaines des humanités en santé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Associer les patients à la réflexion pédagogique et à l’enseignement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fr-FR" sz="18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endParaRPr lang="fr-FR" sz="18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300" y="6506308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4" t="22692" r="25947" b="55385"/>
          <a:stretch/>
        </p:blipFill>
        <p:spPr>
          <a:xfrm>
            <a:off x="158261" y="5002823"/>
            <a:ext cx="2286000" cy="15034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76"/>
          <a:stretch/>
        </p:blipFill>
        <p:spPr>
          <a:xfrm>
            <a:off x="8291554" y="5207418"/>
            <a:ext cx="1784432" cy="112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t="13301" r="24715" b="14584"/>
          <a:stretch/>
        </p:blipFill>
        <p:spPr>
          <a:xfrm>
            <a:off x="10322170" y="5560407"/>
            <a:ext cx="791307" cy="769089"/>
          </a:xfrm>
          <a:prstGeom prst="rect">
            <a:avLst/>
          </a:prstGeom>
        </p:spPr>
      </p:pic>
      <p:sp>
        <p:nvSpPr>
          <p:cNvPr id="2" name="Flèche droite 1"/>
          <p:cNvSpPr/>
          <p:nvPr/>
        </p:nvSpPr>
        <p:spPr>
          <a:xfrm>
            <a:off x="1106560" y="1949693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084859" y="3025814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1084859" y="3759248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1079472" y="4502537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10319"/>
          <a:stretch/>
        </p:blipFill>
        <p:spPr>
          <a:xfrm>
            <a:off x="1" y="26376"/>
            <a:ext cx="12192000" cy="6822831"/>
          </a:xfrm>
          <a:prstGeom prst="rect">
            <a:avLst/>
          </a:prstGeom>
        </p:spPr>
      </p:pic>
      <p:pic>
        <p:nvPicPr>
          <p:cNvPr id="137" name="Image 2"/>
          <p:cNvPicPr/>
          <p:nvPr/>
        </p:nvPicPr>
        <p:blipFill>
          <a:blip r:embed="rId4"/>
          <a:stretch/>
        </p:blipFill>
        <p:spPr>
          <a:xfrm>
            <a:off x="130680" y="5653800"/>
            <a:ext cx="2514240" cy="1004040"/>
          </a:xfrm>
          <a:prstGeom prst="rect">
            <a:avLst/>
          </a:prstGeom>
          <a:ln w="0">
            <a:noFill/>
          </a:ln>
        </p:spPr>
      </p:pic>
      <p:sp>
        <p:nvSpPr>
          <p:cNvPr id="138" name="Rectangle 1"/>
          <p:cNvSpPr/>
          <p:nvPr/>
        </p:nvSpPr>
        <p:spPr>
          <a:xfrm>
            <a:off x="869497" y="657692"/>
            <a:ext cx="10962360" cy="52307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r-FR" sz="2800" b="1" spc="-1" dirty="0">
                <a:solidFill>
                  <a:srgbClr val="ED7D3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La faculté s’engage à :</a:t>
            </a:r>
            <a:endParaRPr lang="fr-FR" sz="2800" b="1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A. Chour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Favoriser les initiatives pédagogiques enseignantes et </a:t>
            </a:r>
            <a:r>
              <a:rPr lang="fr-FR" sz="2400" b="0" strike="noStrike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apprenant.e.s</a:t>
            </a:r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dans le domaine des humanités en santé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Encourager l’expression de l’intelligence émotionnelle et des sens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Engager l’étudiant à mieux appréhender la complexité en santé, l’incertitude et favoriser le débat 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fr-F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fr-F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fr-FR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300" y="6506308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4" t="22692" r="25947" b="55385"/>
          <a:stretch/>
        </p:blipFill>
        <p:spPr>
          <a:xfrm>
            <a:off x="158261" y="5002823"/>
            <a:ext cx="2286000" cy="150348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76"/>
          <a:stretch/>
        </p:blipFill>
        <p:spPr>
          <a:xfrm>
            <a:off x="8291554" y="5207418"/>
            <a:ext cx="1784432" cy="112207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t="13301" r="24715" b="14584"/>
          <a:stretch/>
        </p:blipFill>
        <p:spPr>
          <a:xfrm>
            <a:off x="10322170" y="5560407"/>
            <a:ext cx="791307" cy="769089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1194484" y="1982777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194484" y="3080811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194484" y="3782300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10319"/>
          <a:stretch/>
        </p:blipFill>
        <p:spPr>
          <a:xfrm>
            <a:off x="1" y="26376"/>
            <a:ext cx="12192000" cy="6822831"/>
          </a:xfrm>
          <a:prstGeom prst="rect">
            <a:avLst/>
          </a:prstGeom>
        </p:spPr>
      </p:pic>
      <p:sp>
        <p:nvSpPr>
          <p:cNvPr id="140" name="Rectangle 1"/>
          <p:cNvSpPr/>
          <p:nvPr/>
        </p:nvSpPr>
        <p:spPr>
          <a:xfrm>
            <a:off x="1041479" y="857147"/>
            <a:ext cx="10515240" cy="39688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r-FR" sz="2800" b="1" strike="noStrike" spc="-1" dirty="0">
                <a:solidFill>
                  <a:srgbClr val="ED7D3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La faculté s’engage à </a:t>
            </a:r>
            <a:r>
              <a:rPr lang="fr-FR" sz="2800" b="1" spc="-1" dirty="0">
                <a:solidFill>
                  <a:srgbClr val="ED7D3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:</a:t>
            </a:r>
            <a:endParaRPr lang="fr-FR" sz="28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400" b="1" strike="noStrike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T</a:t>
            </a:r>
            <a:r>
              <a:rPr lang="fr-FR" sz="24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. Bacon E. </a:t>
            </a:r>
            <a:r>
              <a:rPr lang="fr-FR" sz="2400" b="1" strike="noStrike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Leaune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Agir contre toute discrimination ethnique, sociale, culturelle, religieuse, de genre et liée à l’orientation sexuelle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Promouvoir la responsabilité sociale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algn="ctr"/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  <a:p>
            <a:pPr lvl="1" algn="just"/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fr-FR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fr-FR" sz="1600" b="0" strike="noStrike" spc="-1" dirty="0">
              <a:latin typeface="Arial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1259888" y="3258779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droite 3"/>
          <p:cNvSpPr/>
          <p:nvPr/>
        </p:nvSpPr>
        <p:spPr>
          <a:xfrm>
            <a:off x="1259888" y="2149468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-300" y="6506308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4" t="22692" r="25947" b="55385"/>
          <a:stretch/>
        </p:blipFill>
        <p:spPr>
          <a:xfrm>
            <a:off x="158261" y="5002823"/>
            <a:ext cx="2286000" cy="150348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76"/>
          <a:stretch/>
        </p:blipFill>
        <p:spPr>
          <a:xfrm>
            <a:off x="8291554" y="5207418"/>
            <a:ext cx="1784432" cy="112207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t="13301" r="24715" b="14584"/>
          <a:stretch/>
        </p:blipFill>
        <p:spPr>
          <a:xfrm>
            <a:off x="10322170" y="5560407"/>
            <a:ext cx="791307" cy="7690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10319"/>
          <a:stretch/>
        </p:blipFill>
        <p:spPr>
          <a:xfrm>
            <a:off x="1" y="26376"/>
            <a:ext cx="12192000" cy="6822831"/>
          </a:xfrm>
          <a:prstGeom prst="rect">
            <a:avLst/>
          </a:prstGeom>
        </p:spPr>
      </p:pic>
      <p:sp>
        <p:nvSpPr>
          <p:cNvPr id="141" name="Rectangle 1"/>
          <p:cNvSpPr/>
          <p:nvPr/>
        </p:nvSpPr>
        <p:spPr>
          <a:xfrm>
            <a:off x="838080" y="913525"/>
            <a:ext cx="10515240" cy="38457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r-FR" sz="2800" b="1" strike="noStrike" spc="-1" dirty="0">
                <a:solidFill>
                  <a:srgbClr val="ED7D3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La faculté s’engage à </a:t>
            </a:r>
            <a:r>
              <a:rPr lang="fr-FR" sz="2800" b="1" spc="-1" dirty="0">
                <a:solidFill>
                  <a:srgbClr val="ED7D3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:</a:t>
            </a:r>
            <a:endParaRPr lang="fr-FR" sz="28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1" strike="noStrike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G.Rode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 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Développer l’approche artistique et la culture</a:t>
            </a:r>
            <a:r>
              <a:rPr lang="fr-FR" sz="2400" b="0" i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 </a:t>
            </a:r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et promouvoir la beauté intrinsèque de la science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Promouvoir un fonctionnement démocratique centré sur le respect pour les positions et expériences de tous ceux et celles qui sont impliqués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endParaRPr lang="fr-FR" sz="24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endParaRPr lang="fr-FR" sz="24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300" y="6506308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4" t="22692" r="25947" b="55385"/>
          <a:stretch/>
        </p:blipFill>
        <p:spPr>
          <a:xfrm>
            <a:off x="158261" y="5002823"/>
            <a:ext cx="2286000" cy="15034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76"/>
          <a:stretch/>
        </p:blipFill>
        <p:spPr>
          <a:xfrm>
            <a:off x="8291554" y="5207418"/>
            <a:ext cx="1784432" cy="11220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t="13301" r="24715" b="14584"/>
          <a:stretch/>
        </p:blipFill>
        <p:spPr>
          <a:xfrm>
            <a:off x="10322170" y="5560407"/>
            <a:ext cx="791307" cy="769089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1137613" y="2220170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163989" y="3354065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10319"/>
          <a:stretch/>
        </p:blipFill>
        <p:spPr>
          <a:xfrm>
            <a:off x="1" y="26376"/>
            <a:ext cx="12192000" cy="68228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4" t="22692" r="25947" b="55385"/>
          <a:stretch/>
        </p:blipFill>
        <p:spPr>
          <a:xfrm>
            <a:off x="158261" y="5002823"/>
            <a:ext cx="2286000" cy="1503485"/>
          </a:xfrm>
          <a:prstGeom prst="rect">
            <a:avLst/>
          </a:prstGeom>
        </p:spPr>
      </p:pic>
      <p:sp>
        <p:nvSpPr>
          <p:cNvPr id="142" name="Rectangle 1"/>
          <p:cNvSpPr/>
          <p:nvPr/>
        </p:nvSpPr>
        <p:spPr>
          <a:xfrm>
            <a:off x="785589" y="667405"/>
            <a:ext cx="10115280" cy="532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fr-FR" sz="2800" b="1" strike="noStrike" spc="-1" dirty="0">
                <a:solidFill>
                  <a:srgbClr val="ED7D3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L’étudiant s’engage à : </a:t>
            </a:r>
            <a:endParaRPr lang="fr-FR" sz="28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fr-FR" sz="2400" b="1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R. Soum, S. </a:t>
            </a:r>
            <a:r>
              <a:rPr lang="fr-FR" sz="2400" b="1" strike="noStrike" spc="-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Peyot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Respecter la dignité de la personne humaine souffrante ou non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S’organiser pour être disponible et à l’écoute du patient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Etre au service des patients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Préserver une relation personnalisée avec le patient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fr-FR" sz="24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</a:rPr>
              <a:t>Apprendre à utiliser son intelligence émotionnelle</a:t>
            </a:r>
            <a:endParaRPr lang="fr-FR" sz="2400" b="0" strike="noStrike" spc="-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fr-FR" sz="24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None/>
            </a:pPr>
            <a:endParaRPr lang="fr-FR" sz="2400" b="0" strike="noStrike" spc="-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300" y="6506308"/>
            <a:ext cx="12192000" cy="351692"/>
          </a:xfrm>
          <a:prstGeom prst="rect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76"/>
          <a:stretch/>
        </p:blipFill>
        <p:spPr>
          <a:xfrm>
            <a:off x="8291554" y="5207418"/>
            <a:ext cx="1784432" cy="11220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9" t="13301" r="24715" b="14584"/>
          <a:stretch/>
        </p:blipFill>
        <p:spPr>
          <a:xfrm>
            <a:off x="10322170" y="5560407"/>
            <a:ext cx="791307" cy="769089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1031288" y="1964829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1031288" y="2685244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1031288" y="3492567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1031288" y="4168389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031288" y="4927888"/>
            <a:ext cx="163648" cy="149870"/>
          </a:xfrm>
          <a:prstGeom prst="rightArrow">
            <a:avLst/>
          </a:prstGeom>
          <a:solidFill>
            <a:srgbClr val="09B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10555</TotalTime>
  <Words>506</Words>
  <Application>Microsoft Macintosh PowerPoint</Application>
  <PresentationFormat>Grand écran</PresentationFormat>
  <Paragraphs>87</Paragraphs>
  <Slides>13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gilles.rode@chu-lyon.fr</dc:creator>
  <dc:description/>
  <cp:lastModifiedBy>Microsoft Office User</cp:lastModifiedBy>
  <cp:revision>100</cp:revision>
  <dcterms:created xsi:type="dcterms:W3CDTF">2018-11-19T17:35:04Z</dcterms:created>
  <dcterms:modified xsi:type="dcterms:W3CDTF">2023-09-13T19:28:38Z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Grand écran</vt:lpwstr>
  </property>
  <property fmtid="{D5CDD505-2E9C-101B-9397-08002B2CF9AE}" pid="4" name="Slides">
    <vt:i4>13</vt:i4>
  </property>
</Properties>
</file>