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287000" cy="6858000" type="35mm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34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0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68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43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92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41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1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86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47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02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92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71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5D0B-089F-4F58-B195-469C7CA12129}" type="datetimeFigureOut">
              <a:rPr lang="fr-FR" smtClean="0"/>
              <a:t>05/07/2022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2D76-1F94-4104-8379-E16D505386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64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980" y="-3303"/>
            <a:ext cx="9258300" cy="1143000"/>
          </a:xfrm>
        </p:spPr>
        <p:txBody>
          <a:bodyPr>
            <a:normAutofit/>
          </a:bodyPr>
          <a:lstStyle/>
          <a:p>
            <a:r>
              <a:rPr lang="fr-FR" sz="2000" dirty="0"/>
              <a:t>PROGRAMME UELC : 2022-2023</a:t>
            </a:r>
            <a:br>
              <a:rPr lang="fr-FR" sz="2000" dirty="0"/>
            </a:br>
            <a:r>
              <a:rPr lang="fr-FR" sz="1800" b="1" dirty="0"/>
              <a:t>Méditation- Sophrologie : Données des neurosciences &amp; application au bien être et au soin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763" y="1124748"/>
            <a:ext cx="9946510" cy="54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b="1" dirty="0"/>
              <a:t>THEORIQUE </a:t>
            </a:r>
            <a:r>
              <a:rPr lang="fr-FR" sz="1600" dirty="0"/>
              <a:t>: </a:t>
            </a:r>
            <a:r>
              <a:rPr lang="fr-FR" sz="1600" b="1" dirty="0"/>
              <a:t>17H-19H</a:t>
            </a:r>
          </a:p>
          <a:p>
            <a:r>
              <a:rPr lang="fr-FR" sz="1600" dirty="0">
                <a:solidFill>
                  <a:srgbClr val="C00000"/>
                </a:solidFill>
              </a:rPr>
              <a:t>1 : 13 octobre </a:t>
            </a:r>
            <a:r>
              <a:rPr lang="fr-FR" sz="1600" dirty="0"/>
              <a:t>Anthropologie des pratiques du souffle: corps et santé dans les traditions asiatiques » puis "atelier de techniques de </a:t>
            </a:r>
            <a:r>
              <a:rPr lang="fr-FR" sz="1600" dirty="0" err="1"/>
              <a:t>qigong</a:t>
            </a:r>
            <a:r>
              <a:rPr lang="fr-FR" sz="1600" dirty="0"/>
              <a:t> et de relaxation » </a:t>
            </a:r>
            <a:r>
              <a:rPr lang="fr-FR" sz="1600" b="1" dirty="0">
                <a:solidFill>
                  <a:schemeClr val="accent1"/>
                </a:solidFill>
              </a:rPr>
              <a:t>Marceau </a:t>
            </a:r>
            <a:r>
              <a:rPr lang="fr-FR" sz="1600" b="1" dirty="0" err="1">
                <a:solidFill>
                  <a:schemeClr val="accent1"/>
                </a:solidFill>
              </a:rPr>
              <a:t>Chenault</a:t>
            </a:r>
            <a:endParaRPr lang="fr-FR" sz="1600" b="1" dirty="0">
              <a:solidFill>
                <a:schemeClr val="accent1"/>
              </a:solidFill>
            </a:endParaRPr>
          </a:p>
          <a:p>
            <a:r>
              <a:rPr lang="fr-FR" sz="1600" dirty="0">
                <a:solidFill>
                  <a:srgbClr val="C00000"/>
                </a:solidFill>
              </a:rPr>
              <a:t>2 : 20 octobre : </a:t>
            </a:r>
            <a:r>
              <a:rPr lang="fr-FR" sz="1600" dirty="0"/>
              <a:t>Plasticité du cerveau social et méditation : </a:t>
            </a:r>
            <a:r>
              <a:rPr lang="fr-FR" sz="1600" b="1" dirty="0">
                <a:solidFill>
                  <a:schemeClr val="accent1"/>
                </a:solidFill>
              </a:rPr>
              <a:t>Olga </a:t>
            </a:r>
            <a:r>
              <a:rPr lang="fr-FR" sz="1600" b="1" dirty="0" err="1">
                <a:solidFill>
                  <a:schemeClr val="accent1"/>
                </a:solidFill>
              </a:rPr>
              <a:t>Klimecki</a:t>
            </a:r>
            <a:endParaRPr lang="fr-FR" sz="16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3 : 3 novembre </a:t>
            </a:r>
            <a:r>
              <a:rPr lang="fr-FR" sz="1600" dirty="0"/>
              <a:t>Usages cliniques, scientifiques et spirituels de </a:t>
            </a:r>
            <a:r>
              <a:rPr lang="fr-FR" sz="1600" dirty="0">
                <a:solidFill>
                  <a:prstClr val="black"/>
                </a:solidFill>
              </a:rPr>
              <a:t>la méditation pleine conscience </a:t>
            </a:r>
            <a:r>
              <a:rPr lang="fr-FR" sz="1600" b="1" dirty="0">
                <a:solidFill>
                  <a:prstClr val="black"/>
                </a:solidFill>
              </a:rPr>
              <a:t>: </a:t>
            </a:r>
            <a:r>
              <a:rPr lang="fr-FR" sz="1600" b="1" dirty="0">
                <a:solidFill>
                  <a:schemeClr val="accent1"/>
                </a:solidFill>
              </a:rPr>
              <a:t>Antoine Lutz </a:t>
            </a:r>
            <a:endParaRPr lang="fr-FR" sz="16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4 : 10 novembre</a:t>
            </a:r>
            <a:r>
              <a:rPr lang="fr-FR" sz="1600" dirty="0">
                <a:solidFill>
                  <a:prstClr val="black"/>
                </a:solidFill>
              </a:rPr>
              <a:t> </a:t>
            </a:r>
            <a:r>
              <a:rPr lang="fr-FR" sz="1600" dirty="0">
                <a:solidFill>
                  <a:srgbClr val="C00000"/>
                </a:solidFill>
              </a:rPr>
              <a:t>19 janvier </a:t>
            </a:r>
            <a:r>
              <a:rPr lang="fr-FR" sz="1600" dirty="0">
                <a:solidFill>
                  <a:prstClr val="black"/>
                </a:solidFill>
              </a:rPr>
              <a:t>Addiction et méditation : </a:t>
            </a:r>
            <a:r>
              <a:rPr lang="fr-FR" sz="1600" b="1" dirty="0">
                <a:solidFill>
                  <a:schemeClr val="accent1"/>
                </a:solidFill>
              </a:rPr>
              <a:t>Jeanne marie SEROT </a:t>
            </a:r>
            <a:endParaRPr lang="fr-FR" sz="1600" b="1" dirty="0" smtClean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 smtClean="0">
                <a:solidFill>
                  <a:srgbClr val="C00000"/>
                </a:solidFill>
              </a:rPr>
              <a:t>5 </a:t>
            </a:r>
            <a:r>
              <a:rPr lang="fr-FR" sz="1600" dirty="0">
                <a:solidFill>
                  <a:srgbClr val="C00000"/>
                </a:solidFill>
              </a:rPr>
              <a:t>:  17 novembre </a:t>
            </a:r>
            <a:r>
              <a:rPr lang="fr-FR" sz="1600" dirty="0">
                <a:solidFill>
                  <a:prstClr val="black"/>
                </a:solidFill>
              </a:rPr>
              <a:t>Méditation et neurosciences : </a:t>
            </a:r>
            <a:r>
              <a:rPr lang="fr-FR" sz="1600" b="1" dirty="0" smtClean="0">
                <a:solidFill>
                  <a:schemeClr val="accent1"/>
                </a:solidFill>
              </a:rPr>
              <a:t>Arnaud Poublan</a:t>
            </a:r>
            <a:endParaRPr lang="fr-FR" sz="16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6  : 24 novembre </a:t>
            </a:r>
            <a:r>
              <a:rPr lang="fr-FR" sz="1600" dirty="0"/>
              <a:t>Indications et contre-indications de la méditation : </a:t>
            </a:r>
            <a:r>
              <a:rPr lang="fr-FR" sz="1600" b="1" dirty="0">
                <a:solidFill>
                  <a:schemeClr val="accent1"/>
                </a:solidFill>
              </a:rPr>
              <a:t>Antoine Lutz 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7 : 1 décembre </a:t>
            </a:r>
            <a:r>
              <a:rPr lang="fr-FR" sz="1600" dirty="0"/>
              <a:t>De mon point de vue à celui de l'autre : apport des sciences cognitives </a:t>
            </a:r>
            <a:r>
              <a:rPr lang="fr-FR" sz="1600" b="1" dirty="0">
                <a:solidFill>
                  <a:schemeClr val="accent1"/>
                </a:solidFill>
              </a:rPr>
              <a:t>Yves Rossetti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8  : 5 janvier </a:t>
            </a:r>
            <a:r>
              <a:rPr lang="fr-FR" sz="1600" dirty="0">
                <a:solidFill>
                  <a:prstClr val="black"/>
                </a:solidFill>
              </a:rPr>
              <a:t>Prise en charge de la douleur par la méditation : </a:t>
            </a:r>
            <a:r>
              <a:rPr lang="fr-FR" sz="1600" b="1" dirty="0">
                <a:solidFill>
                  <a:schemeClr val="accent1"/>
                </a:solidFill>
              </a:rPr>
              <a:t>Arnaud </a:t>
            </a:r>
            <a:r>
              <a:rPr lang="fr-FR" sz="1600" b="1" dirty="0" smtClean="0">
                <a:solidFill>
                  <a:schemeClr val="accent1"/>
                </a:solidFill>
              </a:rPr>
              <a:t>Poublan</a:t>
            </a:r>
            <a:endParaRPr lang="fr-FR" sz="16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9  : 12 janvier </a:t>
            </a:r>
            <a:r>
              <a:rPr lang="fr-FR" sz="1600" dirty="0">
                <a:solidFill>
                  <a:prstClr val="black"/>
                </a:solidFill>
              </a:rPr>
              <a:t>Burn out et méditation : </a:t>
            </a:r>
            <a:r>
              <a:rPr lang="fr-FR" sz="1600" b="1" dirty="0" smtClean="0">
                <a:solidFill>
                  <a:schemeClr val="accent1"/>
                </a:solidFill>
              </a:rPr>
              <a:t>Raphaëlle Panaye</a:t>
            </a:r>
            <a:endParaRPr lang="fr-FR" sz="16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10  </a:t>
            </a:r>
            <a:r>
              <a:rPr lang="fr-FR" sz="1600" smtClean="0">
                <a:solidFill>
                  <a:srgbClr val="C00000"/>
                </a:solidFill>
              </a:rPr>
              <a:t>: </a:t>
            </a:r>
            <a:r>
              <a:rPr lang="fr-FR" sz="1600">
                <a:solidFill>
                  <a:srgbClr val="C00000"/>
                </a:solidFill>
              </a:rPr>
              <a:t>19 janvier </a:t>
            </a:r>
            <a:r>
              <a:rPr lang="fr-FR" sz="1600" smtClean="0">
                <a:solidFill>
                  <a:prstClr val="black"/>
                </a:solidFill>
              </a:rPr>
              <a:t>Psychologie </a:t>
            </a:r>
            <a:r>
              <a:rPr lang="fr-FR" sz="1600" dirty="0">
                <a:solidFill>
                  <a:prstClr val="black"/>
                </a:solidFill>
              </a:rPr>
              <a:t>positive. Notions de bien-être et de bonheur : </a:t>
            </a:r>
            <a:r>
              <a:rPr lang="fr-FR" sz="1600" b="1" dirty="0">
                <a:solidFill>
                  <a:schemeClr val="accent1"/>
                </a:solidFill>
              </a:rPr>
              <a:t>Pierre </a:t>
            </a:r>
            <a:r>
              <a:rPr lang="fr-FR" sz="1600" b="1" dirty="0" smtClean="0">
                <a:solidFill>
                  <a:schemeClr val="accent1"/>
                </a:solidFill>
              </a:rPr>
              <a:t>Fourneret</a:t>
            </a:r>
            <a:endParaRPr lang="fr-FR" sz="1600" b="1" dirty="0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11 : 26 janvier </a:t>
            </a:r>
            <a:r>
              <a:rPr lang="fr-FR" sz="1600" dirty="0"/>
              <a:t>Philosophie</a:t>
            </a:r>
            <a:r>
              <a:rPr lang="fr-FR" sz="1600" dirty="0">
                <a:solidFill>
                  <a:srgbClr val="C00000"/>
                </a:solidFill>
              </a:rPr>
              <a:t> </a:t>
            </a:r>
            <a:r>
              <a:rPr lang="fr-FR" sz="1600" dirty="0"/>
              <a:t>et méditation </a:t>
            </a:r>
            <a:r>
              <a:rPr lang="fr-FR" sz="1600" b="1" dirty="0">
                <a:solidFill>
                  <a:schemeClr val="accent1"/>
                </a:solidFill>
              </a:rPr>
              <a:t>Elodie Giroux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12  : 2 février </a:t>
            </a:r>
            <a:r>
              <a:rPr lang="fr-FR" sz="1600" dirty="0">
                <a:solidFill>
                  <a:prstClr val="black"/>
                </a:solidFill>
              </a:rPr>
              <a:t>Communication non violente : </a:t>
            </a:r>
            <a:r>
              <a:rPr lang="fr-FR" sz="1600" b="1" dirty="0">
                <a:solidFill>
                  <a:schemeClr val="accent1"/>
                </a:solidFill>
              </a:rPr>
              <a:t>Yves Rossetti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13 : 9 février </a:t>
            </a:r>
            <a:r>
              <a:rPr lang="fr-FR" sz="1600" dirty="0">
                <a:solidFill>
                  <a:prstClr val="black"/>
                </a:solidFill>
              </a:rPr>
              <a:t>Méditation et </a:t>
            </a:r>
            <a:r>
              <a:rPr lang="fr-FR" sz="1600" dirty="0" err="1">
                <a:solidFill>
                  <a:prstClr val="black"/>
                </a:solidFill>
              </a:rPr>
              <a:t>neuropsychoimmunologie</a:t>
            </a:r>
            <a:r>
              <a:rPr lang="fr-FR" sz="1600" dirty="0">
                <a:solidFill>
                  <a:prstClr val="black"/>
                </a:solidFill>
              </a:rPr>
              <a:t>, stress  et épigénétique : </a:t>
            </a:r>
            <a:r>
              <a:rPr lang="fr-FR" sz="1600" b="1" dirty="0">
                <a:solidFill>
                  <a:schemeClr val="accent1"/>
                </a:solidFill>
              </a:rPr>
              <a:t>Perla </a:t>
            </a:r>
            <a:r>
              <a:rPr lang="fr-FR" sz="1600" b="1" dirty="0" err="1">
                <a:solidFill>
                  <a:schemeClr val="accent1"/>
                </a:solidFill>
              </a:rPr>
              <a:t>Kaliman</a:t>
            </a:r>
            <a:endParaRPr lang="fr-FR" sz="16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14 : 9 mars </a:t>
            </a:r>
            <a:r>
              <a:rPr lang="fr-FR" sz="1600" dirty="0"/>
              <a:t>Examen pratique - Pratique 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15 : 30 mars </a:t>
            </a:r>
            <a:r>
              <a:rPr lang="fr-FR" sz="1600" dirty="0"/>
              <a:t>Examen QCM - Pratique</a:t>
            </a:r>
          </a:p>
          <a:p>
            <a:pPr>
              <a:spcBef>
                <a:spcPts val="0"/>
              </a:spcBef>
            </a:pPr>
            <a:endParaRPr lang="fr-FR" sz="1600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endParaRPr lang="fr-FR" sz="16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600" b="1" dirty="0"/>
              <a:t>PRATIQUE</a:t>
            </a:r>
            <a:r>
              <a:rPr lang="fr-FR" sz="1600" dirty="0"/>
              <a:t> : </a:t>
            </a:r>
            <a:r>
              <a:rPr lang="fr-FR" sz="1600" b="1" dirty="0"/>
              <a:t>13H00-15H00 4  groupes de 20 étudiants  </a:t>
            </a:r>
            <a:r>
              <a:rPr lang="fr-FR" sz="1600" dirty="0"/>
              <a:t>:  sophrologie </a:t>
            </a:r>
            <a:r>
              <a:rPr lang="fr-FR" sz="1600" dirty="0" err="1"/>
              <a:t>caicedienne</a:t>
            </a:r>
            <a:r>
              <a:rPr lang="fr-FR" sz="1600" dirty="0"/>
              <a:t> ou méditation </a:t>
            </a:r>
          </a:p>
          <a:p>
            <a:pPr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Techniques de méditation pleine conscience : </a:t>
            </a:r>
            <a:r>
              <a:rPr lang="fr-FR" sz="1600" dirty="0" smtClean="0">
                <a:solidFill>
                  <a:schemeClr val="accent1"/>
                </a:solidFill>
              </a:rPr>
              <a:t>Christophe </a:t>
            </a:r>
            <a:r>
              <a:rPr lang="fr-FR" sz="1600" dirty="0" err="1" smtClean="0">
                <a:solidFill>
                  <a:schemeClr val="accent1"/>
                </a:solidFill>
              </a:rPr>
              <a:t>Falcoz</a:t>
            </a:r>
            <a:r>
              <a:rPr lang="fr-FR" sz="1600" dirty="0" smtClean="0">
                <a:solidFill>
                  <a:schemeClr val="accent1"/>
                </a:solidFill>
              </a:rPr>
              <a:t> – Jérôme </a:t>
            </a:r>
            <a:r>
              <a:rPr lang="fr-FR" sz="1600" dirty="0" err="1" smtClean="0">
                <a:solidFill>
                  <a:schemeClr val="accent1"/>
                </a:solidFill>
              </a:rPr>
              <a:t>Chambas</a:t>
            </a:r>
            <a:endParaRPr lang="fr-FR" sz="1600" dirty="0">
              <a:solidFill>
                <a:schemeClr val="accent1"/>
              </a:solidFill>
            </a:endParaRPr>
          </a:p>
          <a:p>
            <a:pPr lvl="0">
              <a:spcBef>
                <a:spcPts val="0"/>
              </a:spcBef>
            </a:pPr>
            <a:r>
              <a:rPr lang="fr-FR" sz="1600" dirty="0">
                <a:solidFill>
                  <a:srgbClr val="C00000"/>
                </a:solidFill>
              </a:rPr>
              <a:t>Techniques de sophrologie </a:t>
            </a:r>
            <a:r>
              <a:rPr lang="fr-FR" sz="1600" dirty="0" err="1">
                <a:solidFill>
                  <a:srgbClr val="C00000"/>
                </a:solidFill>
              </a:rPr>
              <a:t>caycedienne</a:t>
            </a:r>
            <a:r>
              <a:rPr lang="fr-FR" sz="1600" dirty="0">
                <a:solidFill>
                  <a:srgbClr val="C00000"/>
                </a:solidFill>
              </a:rPr>
              <a:t> : </a:t>
            </a:r>
            <a:r>
              <a:rPr lang="fr-FR" sz="1600" dirty="0">
                <a:solidFill>
                  <a:schemeClr val="accent1"/>
                </a:solidFill>
              </a:rPr>
              <a:t>Elisabeth </a:t>
            </a:r>
            <a:r>
              <a:rPr lang="fr-FR" sz="1600" dirty="0" err="1">
                <a:solidFill>
                  <a:schemeClr val="accent1"/>
                </a:solidFill>
              </a:rPr>
              <a:t>Cloix</a:t>
            </a:r>
            <a:r>
              <a:rPr lang="fr-FR" sz="1600" dirty="0">
                <a:solidFill>
                  <a:schemeClr val="accent1"/>
                </a:solidFill>
              </a:rPr>
              <a:t> – Blandine Sanger</a:t>
            </a:r>
          </a:p>
        </p:txBody>
      </p:sp>
    </p:spTree>
    <p:extLst>
      <p:ext uri="{BB962C8B-B14F-4D97-AF65-F5344CB8AC3E}">
        <p14:creationId xmlns:p14="http://schemas.microsoft.com/office/powerpoint/2010/main" val="1107889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24</Words>
  <Application>Microsoft Office PowerPoint</Application>
  <PresentationFormat>Diapositives 35 mm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PROGRAMME UELC : 2022-2023 Méditation- Sophrologie : Données des neurosciences &amp; application au bien être et au soin</vt:lpstr>
    </vt:vector>
  </TitlesOfParts>
  <Company>Hospices Civils de Lyon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UELC :  Méditation- Sophrologie :  Données des neurosciences &amp; application au bien être et au soin</dc:title>
  <dc:creator>STREICHENBERGER, Nathalie</dc:creator>
  <cp:lastModifiedBy>STREICHENBERGER, Nathalie</cp:lastModifiedBy>
  <cp:revision>46</cp:revision>
  <dcterms:created xsi:type="dcterms:W3CDTF">2019-11-06T10:30:25Z</dcterms:created>
  <dcterms:modified xsi:type="dcterms:W3CDTF">2022-07-05T12:51:28Z</dcterms:modified>
</cp:coreProperties>
</file>